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4" r:id="rId1"/>
    <p:sldMasterId id="2147483846" r:id="rId2"/>
  </p:sldMasterIdLst>
  <p:sldIdLst>
    <p:sldId id="256" r:id="rId3"/>
    <p:sldId id="257" r:id="rId4"/>
    <p:sldId id="259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6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h" initials="Eric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74A"/>
    <a:srgbClr val="9ABB95"/>
    <a:srgbClr val="869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88" y="1123837"/>
            <a:ext cx="2947482" cy="4601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937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18205" y="970058"/>
            <a:ext cx="5764696" cy="5088835"/>
          </a:xfrm>
          <a:prstGeom prst="rect">
            <a:avLst/>
          </a:prstGeom>
        </p:spPr>
        <p:txBody>
          <a:bodyPr/>
          <a:lstStyle>
            <a:lvl1pPr>
              <a:buClr>
                <a:srgbClr val="9ABB95"/>
              </a:buClr>
              <a:defRPr>
                <a:solidFill>
                  <a:srgbClr val="29374A"/>
                </a:solidFill>
              </a:defRPr>
            </a:lvl1pPr>
            <a:lvl2pPr>
              <a:buClr>
                <a:srgbClr val="9ABB95"/>
              </a:buClr>
              <a:defRPr>
                <a:solidFill>
                  <a:srgbClr val="29374A"/>
                </a:solidFill>
              </a:defRPr>
            </a:lvl2pPr>
            <a:lvl3pPr>
              <a:buClr>
                <a:srgbClr val="9ABB95"/>
              </a:buClr>
              <a:defRPr>
                <a:solidFill>
                  <a:srgbClr val="29374A"/>
                </a:solidFill>
              </a:defRPr>
            </a:lvl3pPr>
            <a:lvl4pPr>
              <a:buClr>
                <a:srgbClr val="9ABB95"/>
              </a:buClr>
              <a:defRPr>
                <a:solidFill>
                  <a:srgbClr val="29374A"/>
                </a:solidFill>
              </a:defRPr>
            </a:lvl4pPr>
            <a:lvl5pPr>
              <a:buClr>
                <a:srgbClr val="9ABB95"/>
              </a:buClr>
              <a:defRPr>
                <a:solidFill>
                  <a:srgbClr val="29374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285602" y="6326187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>
                <a:solidFill>
                  <a:srgbClr val="9ABB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9ABB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7793" y="6326187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5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1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2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9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8BDE54-8394-44B2-BCE6-AAA43E0D4D33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EA2C1-EA68-4650-A7FD-3C6833AFE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9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9ABB95"/>
                </a:solidFill>
                <a:latin typeface="Cambria" panose="02040503050406030204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21DF1D-908E-4BB7-8A58-4FF1916D70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6356350"/>
            <a:ext cx="2404533" cy="2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3267" y="632248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5CEA2C1-EA68-4650-A7FD-3C6833AFE7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ktangel 16"/>
          <p:cNvSpPr/>
          <p:nvPr userDrawn="1"/>
        </p:nvSpPr>
        <p:spPr>
          <a:xfrm>
            <a:off x="11896436" y="938036"/>
            <a:ext cx="295564" cy="5120640"/>
          </a:xfrm>
          <a:prstGeom prst="rect">
            <a:avLst/>
          </a:prstGeom>
          <a:solidFill>
            <a:srgbClr val="1E467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0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615" y="887212"/>
            <a:ext cx="5670447" cy="1720521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xmlns="" id="{5F3B23E3-776C-4946-9160-886F4184B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0828" y="4232376"/>
            <a:ext cx="7162800" cy="84638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962150" algn="l"/>
              </a:tabLst>
            </a:pPr>
            <a:r>
              <a:rPr lang="en-US" sz="2800" spc="335" dirty="0">
                <a:solidFill>
                  <a:srgbClr val="233348"/>
                </a:solidFill>
              </a:rPr>
              <a:t>Restructuring Roundtable</a:t>
            </a:r>
            <a:br>
              <a:rPr lang="en-US" sz="2800" spc="335" dirty="0">
                <a:solidFill>
                  <a:srgbClr val="233348"/>
                </a:solidFill>
              </a:rPr>
            </a:br>
            <a:r>
              <a:rPr lang="en-US" sz="900" spc="335" dirty="0">
                <a:solidFill>
                  <a:srgbClr val="233348"/>
                </a:solidFill>
              </a:rPr>
              <a:t> </a:t>
            </a:r>
            <a:r>
              <a:rPr lang="en-US" sz="2800" spc="270" dirty="0">
                <a:solidFill>
                  <a:srgbClr val="6BAE89"/>
                </a:solidFill>
              </a:rPr>
              <a:t/>
            </a:r>
            <a:br>
              <a:rPr lang="en-US" sz="2800" spc="270" dirty="0">
                <a:solidFill>
                  <a:srgbClr val="6BAE89"/>
                </a:solidFill>
              </a:rPr>
            </a:br>
            <a:r>
              <a:rPr lang="en-US" sz="1800" spc="270" dirty="0">
                <a:solidFill>
                  <a:srgbClr val="6BAE89"/>
                </a:solidFill>
              </a:rPr>
              <a:t>June 16, 2017</a:t>
            </a:r>
            <a:endParaRPr sz="2200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94A2D00B-3D9B-413D-B68C-3A4CA94EE2FD}"/>
              </a:ext>
            </a:extLst>
          </p:cNvPr>
          <p:cNvSpPr txBox="1">
            <a:spLocks/>
          </p:cNvSpPr>
          <p:nvPr/>
        </p:nvSpPr>
        <p:spPr>
          <a:xfrm>
            <a:off x="4383198" y="3050722"/>
            <a:ext cx="3578060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29374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lnSpc>
                <a:spcPct val="100000"/>
              </a:lnSpc>
              <a:tabLst>
                <a:tab pos="1962150" algn="l"/>
              </a:tabLst>
            </a:pPr>
            <a:r>
              <a:rPr lang="en-US" sz="2400" spc="335" dirty="0">
                <a:solidFill>
                  <a:srgbClr val="233348"/>
                </a:solidFill>
              </a:rPr>
              <a:t>Erich Stephens</a:t>
            </a:r>
            <a:br>
              <a:rPr lang="en-US" sz="2400" spc="335" dirty="0">
                <a:solidFill>
                  <a:srgbClr val="233348"/>
                </a:solidFill>
              </a:rPr>
            </a:br>
            <a:r>
              <a:rPr lang="en-US" sz="800" spc="335" dirty="0">
                <a:solidFill>
                  <a:srgbClr val="233348"/>
                </a:solidFill>
              </a:rPr>
              <a:t> </a:t>
            </a:r>
            <a:r>
              <a:rPr lang="en-US" sz="2400" spc="270" dirty="0">
                <a:solidFill>
                  <a:srgbClr val="6BAE89"/>
                </a:solidFill>
              </a:rPr>
              <a:t/>
            </a:r>
            <a:br>
              <a:rPr lang="en-US" sz="2400" spc="270" dirty="0">
                <a:solidFill>
                  <a:srgbClr val="6BAE89"/>
                </a:solidFill>
              </a:rPr>
            </a:br>
            <a:r>
              <a:rPr lang="en-US" sz="1600" spc="270" dirty="0">
                <a:solidFill>
                  <a:srgbClr val="6BAE89"/>
                </a:solidFill>
              </a:rPr>
              <a:t>CEO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669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21" y="537203"/>
            <a:ext cx="9863633" cy="71910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Lessons learned from Europe</a:t>
            </a:r>
            <a:br>
              <a:rPr lang="en-GB" sz="31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28832" y="1182415"/>
            <a:ext cx="10443997" cy="504305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Construction project-on-project risk very real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Germany:  </a:t>
            </a:r>
            <a:r>
              <a:rPr lang="en-US" sz="2200" dirty="0">
                <a:latin typeface="Calibri" panose="020F0502020204030204" pitchFamily="34" charset="0"/>
              </a:rPr>
              <a:t>€ </a:t>
            </a:r>
            <a:r>
              <a:rPr lang="en-US" sz="2200" dirty="0"/>
              <a:t>100’s of millions in stranded costs paid by ratepayers due to delay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UK:  Every OSW project has opted to build its own connection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Operational project-on-project risk very real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UK: Misalignment of cable operator’s and generator’s risks and costs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Competition is good at reducing costs (UK, Denmark, Germany, Netherlands)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But good policy is key to delivering savings to ratepayers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E.g. UK “OFTO” policy:  savings of lower capital for connection may not be reflected in price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Local utilities not necessarily any better suited to provide connection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Germany: Delays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UK: Not competitive</a:t>
            </a:r>
          </a:p>
          <a:p>
            <a:pPr>
              <a:spcAft>
                <a:spcPts val="1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69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21" y="537203"/>
            <a:ext cx="9863633" cy="71910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Technology is improving</a:t>
            </a:r>
            <a:br>
              <a:rPr lang="en-GB" sz="31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47305" y="1256306"/>
            <a:ext cx="10443997" cy="504305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Lighter weight, more compact offshore transformer platforms</a:t>
            </a:r>
          </a:p>
          <a:p>
            <a:pPr lvl="1">
              <a:spcAft>
                <a:spcPts val="1000"/>
              </a:spcAft>
            </a:pPr>
            <a:r>
              <a:rPr lang="en-US" sz="2000" dirty="0"/>
              <a:t>Lift transformer platform using same vessel as used for turbine</a:t>
            </a:r>
          </a:p>
          <a:p>
            <a:pPr lvl="1">
              <a:spcAft>
                <a:spcPts val="1000"/>
              </a:spcAft>
            </a:pPr>
            <a:r>
              <a:rPr lang="en-US" sz="2000" dirty="0"/>
              <a:t>Considerable cost savings and risk reduction (esp. in US given Jones Act)</a:t>
            </a:r>
          </a:p>
          <a:p>
            <a:pPr lvl="1">
              <a:spcAft>
                <a:spcPts val="1000"/>
              </a:spcAft>
            </a:pPr>
            <a:r>
              <a:rPr lang="en-US" sz="2000" dirty="0"/>
              <a:t>Reliability achieved through multiple platforms</a:t>
            </a:r>
          </a:p>
          <a:p>
            <a:pPr>
              <a:spcAft>
                <a:spcPts val="1000"/>
              </a:spcAft>
            </a:pPr>
            <a:r>
              <a:rPr lang="en-US" dirty="0"/>
              <a:t>AC technology</a:t>
            </a:r>
          </a:p>
          <a:p>
            <a:pPr lvl="1">
              <a:spcAft>
                <a:spcPts val="1000"/>
              </a:spcAft>
            </a:pPr>
            <a:r>
              <a:rPr lang="en-US" sz="2000" dirty="0"/>
              <a:t>Cable/voltage optimization</a:t>
            </a:r>
          </a:p>
          <a:p>
            <a:pPr lvl="1">
              <a:spcAft>
                <a:spcPts val="1000"/>
              </a:spcAft>
            </a:pPr>
            <a:r>
              <a:rPr lang="en-US" sz="2000" dirty="0"/>
              <a:t>Dynamic capacity ratings</a:t>
            </a:r>
          </a:p>
          <a:p>
            <a:pPr>
              <a:spcAft>
                <a:spcPts val="1000"/>
              </a:spcAft>
            </a:pPr>
            <a:r>
              <a:rPr lang="en-US" dirty="0"/>
              <a:t>At same time, HVDC technology still limited to specialized applications</a:t>
            </a:r>
          </a:p>
          <a:p>
            <a:pPr lvl="1">
              <a:spcAft>
                <a:spcPts val="1000"/>
              </a:spcAft>
            </a:pPr>
            <a:r>
              <a:rPr lang="en-US" sz="2000" dirty="0"/>
              <a:t>Very long distances</a:t>
            </a:r>
          </a:p>
          <a:p>
            <a:pPr lvl="1">
              <a:spcAft>
                <a:spcPts val="1000"/>
              </a:spcAft>
            </a:pPr>
            <a:r>
              <a:rPr lang="en-US" sz="2000" dirty="0"/>
              <a:t>Need to transmit large amounts of MW with limited cables (or if sync issues)</a:t>
            </a:r>
          </a:p>
        </p:txBody>
      </p:sp>
    </p:spTree>
    <p:extLst>
      <p:ext uri="{BB962C8B-B14F-4D97-AF65-F5344CB8AC3E}">
        <p14:creationId xmlns:p14="http://schemas.microsoft.com/office/powerpoint/2010/main" val="146038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197" r="11268"/>
          <a:stretch/>
        </p:blipFill>
        <p:spPr>
          <a:xfrm>
            <a:off x="574421" y="1468688"/>
            <a:ext cx="3860266" cy="4751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982" y="1068739"/>
            <a:ext cx="4727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ABB95"/>
              </a:buClr>
            </a:pPr>
            <a:r>
              <a:rPr lang="en-US" sz="2000" dirty="0">
                <a:solidFill>
                  <a:srgbClr val="29374A"/>
                </a:solidFill>
              </a:rPr>
              <a:t>World’s deepest water jacket foundation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671126" y="2000385"/>
            <a:ext cx="693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ABB95"/>
              </a:buClr>
            </a:pPr>
            <a:r>
              <a:rPr lang="en-US" sz="2000" dirty="0">
                <a:solidFill>
                  <a:srgbClr val="29374A"/>
                </a:solidFill>
              </a:rPr>
              <a:t>World’s first use of lightweight offshore transformer technology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67" y="2517601"/>
            <a:ext cx="7108467" cy="26540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50298" y="5171635"/>
            <a:ext cx="693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9ABB95"/>
              </a:buClr>
            </a:pPr>
            <a:r>
              <a:rPr lang="en-US" dirty="0">
                <a:solidFill>
                  <a:srgbClr val="29374A"/>
                </a:solidFill>
              </a:rPr>
              <a:t>photo simulation courtesy of Siemens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85BBA23-FD75-4793-935A-A2AA8270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21" y="537203"/>
            <a:ext cx="9863633" cy="71910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Technology improvements are real: Deployment on Beatrice </a:t>
            </a:r>
            <a:br>
              <a:rPr lang="en-GB" sz="31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202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48" y="777349"/>
            <a:ext cx="9863633" cy="71910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What do we know?  Where to from here?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0909" y="1985979"/>
            <a:ext cx="6114473" cy="504305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More offshore wind is coming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1600MW is just the start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Will be further from shore than first projects</a:t>
            </a:r>
          </a:p>
          <a:p>
            <a:pPr>
              <a:spcAft>
                <a:spcPts val="1000"/>
              </a:spcAft>
            </a:pPr>
            <a:r>
              <a:rPr lang="en-US" dirty="0"/>
              <a:t>Given complexity, “the market” might be the best planner</a:t>
            </a:r>
          </a:p>
          <a:p>
            <a:pPr>
              <a:spcAft>
                <a:spcPts val="1000"/>
              </a:spcAft>
            </a:pPr>
            <a:r>
              <a:rPr lang="en-US" dirty="0"/>
              <a:t>To the extent we do plan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Don’t force ‘solutions’ on generation developers unless the solutions are actually in place and available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Plans take time to develop, and visibility on implementation, in order to be useful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BBCFBF-4CCB-495C-A720-3276A068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48" y="1847433"/>
            <a:ext cx="4464669" cy="33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826" y="385321"/>
            <a:ext cx="4753190" cy="732672"/>
          </a:xfrm>
        </p:spPr>
        <p:txBody>
          <a:bodyPr>
            <a:normAutofit/>
          </a:bodyPr>
          <a:lstStyle/>
          <a:p>
            <a:r>
              <a:rPr lang="en-US" sz="2800" dirty="0"/>
              <a:t>Project Area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4AED662-0B34-4234-82BD-A56B2A7B8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0"/>
          <a:stretch/>
        </p:blipFill>
        <p:spPr>
          <a:xfrm>
            <a:off x="2935826" y="924030"/>
            <a:ext cx="6041920" cy="5171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B9AA3F-568B-46DF-A907-AC2C8726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33758">
            <a:off x="5849693" y="4015635"/>
            <a:ext cx="1638908" cy="1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4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1067" y="3048585"/>
            <a:ext cx="5168557" cy="237420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800" dirty="0"/>
              <a:t>Long-term, clean energy infrastructure focus</a:t>
            </a:r>
          </a:p>
          <a:p>
            <a:pPr lvl="1">
              <a:spcAft>
                <a:spcPts val="1000"/>
              </a:spcAft>
            </a:pPr>
            <a:r>
              <a:rPr lang="en-US" sz="1600" dirty="0"/>
              <a:t>Invests on behalf of 21 institutional investors</a:t>
            </a:r>
          </a:p>
          <a:p>
            <a:pPr lvl="1">
              <a:spcAft>
                <a:spcPts val="1000"/>
              </a:spcAft>
            </a:pPr>
            <a:r>
              <a:rPr lang="en-US" sz="1600" dirty="0"/>
              <a:t>Some of largest Scandinavian pension funds</a:t>
            </a:r>
          </a:p>
          <a:p>
            <a:r>
              <a:rPr lang="en-US" sz="1800" dirty="0"/>
              <a:t>Early engagement / buy and hold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Today manages over € 5 billion</a:t>
            </a:r>
          </a:p>
        </p:txBody>
      </p:sp>
      <p:pic>
        <p:nvPicPr>
          <p:cNvPr id="5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98" y="1751562"/>
            <a:ext cx="2801692" cy="7849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41" y="536868"/>
            <a:ext cx="10146073" cy="62402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50 / 50 partnership of two leading renewable energy companies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56EA91-2A5E-4F4B-AFDA-2A03146D4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836" y="1557634"/>
            <a:ext cx="1892411" cy="97883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6D62868-3CD5-4520-A936-16469FE8C79F}"/>
              </a:ext>
            </a:extLst>
          </p:cNvPr>
          <p:cNvSpPr txBox="1">
            <a:spLocks/>
          </p:cNvSpPr>
          <p:nvPr/>
        </p:nvSpPr>
        <p:spPr>
          <a:xfrm>
            <a:off x="6203133" y="3048585"/>
            <a:ext cx="5168557" cy="237420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800" dirty="0"/>
              <a:t>One of US’s largest wind owner / operators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6 GW of wind in 22 states</a:t>
            </a:r>
          </a:p>
          <a:p>
            <a:r>
              <a:rPr lang="en-US" sz="1800" dirty="0"/>
              <a:t>Part of Iberdrola group: </a:t>
            </a:r>
          </a:p>
          <a:p>
            <a:pPr lvl="1"/>
            <a:r>
              <a:rPr lang="en-US" sz="1600" dirty="0"/>
              <a:t>World largest renewables asset base </a:t>
            </a:r>
          </a:p>
          <a:p>
            <a:pPr lvl="1"/>
            <a:r>
              <a:rPr lang="en-US" sz="1600" dirty="0"/>
              <a:t>14,000 megawatts renewable energy</a:t>
            </a:r>
          </a:p>
          <a:p>
            <a:pPr lvl="1"/>
            <a:r>
              <a:rPr lang="en-US" sz="1600" dirty="0"/>
              <a:t>12 countries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620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315" y="572046"/>
            <a:ext cx="933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937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 wind strength from both investors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D139DF12-8CF3-43AF-AFAC-15660E064C1A}"/>
              </a:ext>
            </a:extLst>
          </p:cNvPr>
          <p:cNvSpPr txBox="1">
            <a:spLocks/>
          </p:cNvSpPr>
          <p:nvPr/>
        </p:nvSpPr>
        <p:spPr>
          <a:xfrm>
            <a:off x="721730" y="2586222"/>
            <a:ext cx="5265602" cy="504305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600" dirty="0"/>
              <a:t>Specialized team to deliver CIP’s offshore wind</a:t>
            </a:r>
          </a:p>
          <a:p>
            <a:pPr>
              <a:spcAft>
                <a:spcPts val="1000"/>
              </a:spcAft>
            </a:pPr>
            <a:r>
              <a:rPr lang="en-US" sz="1600" dirty="0"/>
              <a:t>Individuals on team have had key roles on :</a:t>
            </a:r>
          </a:p>
          <a:p>
            <a:pPr lvl="1">
              <a:spcAft>
                <a:spcPts val="1000"/>
              </a:spcAft>
            </a:pPr>
            <a:r>
              <a:rPr lang="en-US" sz="1400" dirty="0"/>
              <a:t>More than 15 offshore wind projects in Europe</a:t>
            </a:r>
          </a:p>
          <a:p>
            <a:pPr lvl="1">
              <a:spcAft>
                <a:spcPts val="1000"/>
              </a:spcAft>
            </a:pPr>
            <a:r>
              <a:rPr lang="en-US" sz="1400" dirty="0"/>
              <a:t>10 of the 15 largest projects to date</a:t>
            </a:r>
          </a:p>
          <a:p>
            <a:pPr lvl="1">
              <a:spcAft>
                <a:spcPts val="1000"/>
              </a:spcAft>
            </a:pPr>
            <a:r>
              <a:rPr lang="en-US" sz="1400" dirty="0"/>
              <a:t>As early as world´s 2</a:t>
            </a:r>
            <a:r>
              <a:rPr lang="en-US" sz="1400" baseline="30000" dirty="0"/>
              <a:t>nd</a:t>
            </a:r>
            <a:r>
              <a:rPr lang="en-US" sz="1400" dirty="0"/>
              <a:t> offshore wind farm, built in 1995</a:t>
            </a:r>
          </a:p>
          <a:p>
            <a:pPr>
              <a:spcAft>
                <a:spcPts val="1000"/>
              </a:spcAft>
            </a:pPr>
            <a:r>
              <a:rPr lang="en-US" sz="1600" dirty="0" err="1"/>
              <a:t>Veja</a:t>
            </a:r>
            <a:r>
              <a:rPr lang="en-US" sz="1600" dirty="0"/>
              <a:t> Mate, 402 MW, Germany</a:t>
            </a:r>
          </a:p>
          <a:p>
            <a:pPr>
              <a:spcAft>
                <a:spcPts val="1000"/>
              </a:spcAft>
            </a:pPr>
            <a:r>
              <a:rPr lang="en-US" sz="1600" dirty="0"/>
              <a:t>Beatrice, 588 MW, UK</a:t>
            </a:r>
          </a:p>
          <a:p>
            <a:pPr marL="502920" lvl="1" indent="0">
              <a:spcAft>
                <a:spcPts val="1000"/>
              </a:spcAft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D7DAF5-71BF-43E1-9D57-F6DD1A49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201" y="1494613"/>
            <a:ext cx="2458732" cy="54092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878A92C3-9257-4782-A022-5B78DCD8E4CF}"/>
              </a:ext>
            </a:extLst>
          </p:cNvPr>
          <p:cNvSpPr txBox="1">
            <a:spLocks/>
          </p:cNvSpPr>
          <p:nvPr/>
        </p:nvSpPr>
        <p:spPr>
          <a:xfrm>
            <a:off x="6344627" y="2586222"/>
            <a:ext cx="5265602" cy="504305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600" dirty="0"/>
              <a:t>West of </a:t>
            </a:r>
            <a:r>
              <a:rPr lang="en-US" sz="1600" dirty="0" err="1"/>
              <a:t>Duddon</a:t>
            </a:r>
            <a:r>
              <a:rPr lang="en-US" sz="1600" dirty="0"/>
              <a:t> Sands:  UK, 389 MW, 2014 COD</a:t>
            </a:r>
          </a:p>
          <a:p>
            <a:pPr>
              <a:spcAft>
                <a:spcPts val="1000"/>
              </a:spcAft>
            </a:pPr>
            <a:r>
              <a:rPr lang="en-US" sz="1600" dirty="0" err="1"/>
              <a:t>Wikinger</a:t>
            </a:r>
            <a:r>
              <a:rPr lang="en-US" sz="1600" dirty="0"/>
              <a:t>: Germany, 350 MW, 2017 COD</a:t>
            </a:r>
            <a:endParaRPr lang="en-US" sz="1400" dirty="0"/>
          </a:p>
          <a:p>
            <a:pPr>
              <a:spcAft>
                <a:spcPts val="1000"/>
              </a:spcAft>
            </a:pPr>
            <a:r>
              <a:rPr lang="en-US" sz="1600" dirty="0"/>
              <a:t>East Anglia One: UK, 714 MW, 2020 COD</a:t>
            </a:r>
          </a:p>
          <a:p>
            <a:pPr>
              <a:spcAft>
                <a:spcPts val="1000"/>
              </a:spcAft>
            </a:pPr>
            <a:r>
              <a:rPr lang="en-US" sz="1600" dirty="0"/>
              <a:t>St. </a:t>
            </a:r>
            <a:r>
              <a:rPr lang="en-US" sz="1600" dirty="0" err="1"/>
              <a:t>Brieuc</a:t>
            </a:r>
            <a:r>
              <a:rPr lang="en-US" sz="1600" dirty="0"/>
              <a:t>: France, 496 MW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2A7022-C6C1-4E10-99B0-522AAC0ADC68}"/>
              </a:ext>
            </a:extLst>
          </p:cNvPr>
          <p:cNvSpPr txBox="1"/>
          <p:nvPr/>
        </p:nvSpPr>
        <p:spPr>
          <a:xfrm>
            <a:off x="886691" y="1297388"/>
            <a:ext cx="40917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Bookman Old Style" panose="02050604050505020204" pitchFamily="18" charset="0"/>
              </a:rPr>
              <a:t>COP</a:t>
            </a:r>
          </a:p>
          <a:p>
            <a:pPr algn="ctr"/>
            <a:r>
              <a:rPr lang="en-US" cap="small" dirty="0">
                <a:latin typeface="Bookman Old Style" panose="02050604050505020204" pitchFamily="18" charset="0"/>
              </a:rPr>
              <a:t>Copenhagen Offshore Partners</a:t>
            </a:r>
          </a:p>
        </p:txBody>
      </p:sp>
    </p:spTree>
    <p:extLst>
      <p:ext uri="{BB962C8B-B14F-4D97-AF65-F5344CB8AC3E}">
        <p14:creationId xmlns:p14="http://schemas.microsoft.com/office/powerpoint/2010/main" val="6042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12999" y="1643878"/>
            <a:ext cx="6174020" cy="504305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Based in New Bedford</a:t>
            </a:r>
          </a:p>
          <a:p>
            <a:pPr>
              <a:spcAft>
                <a:spcPts val="1000"/>
              </a:spcAft>
            </a:pPr>
            <a:r>
              <a:rPr lang="en-US" dirty="0"/>
              <a:t>Local staff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Permitting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Grid connection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O&amp;M</a:t>
            </a:r>
          </a:p>
          <a:p>
            <a:pPr>
              <a:spcAft>
                <a:spcPts val="1000"/>
              </a:spcAft>
            </a:pPr>
            <a:r>
              <a:rPr lang="en-US" dirty="0"/>
              <a:t>Community Partnership with Vineyard Power Coop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10% of island’s utility meters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 marL="502920" lvl="1" indent="0"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311" y="578453"/>
            <a:ext cx="72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60" dirty="0">
                <a:solidFill>
                  <a:srgbClr val="29374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Managed as a project-focused, local company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FA5BCC-6311-4A2C-9241-C7710E0F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28" y="2054748"/>
            <a:ext cx="2286571" cy="22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9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994" y="1344929"/>
            <a:ext cx="4609072" cy="1069635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GB" sz="2200" dirty="0"/>
              <a:t>Ready to bid: 2017</a:t>
            </a:r>
            <a:br>
              <a:rPr lang="en-GB" sz="2200" dirty="0"/>
            </a:br>
            <a:r>
              <a:rPr lang="en-GB" sz="400" dirty="0"/>
              <a:t> 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Ready to build: Early 2020’s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14575" y="2716609"/>
            <a:ext cx="5757352" cy="24766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First geological survey completed 2016</a:t>
            </a:r>
          </a:p>
          <a:p>
            <a:pPr>
              <a:spcAft>
                <a:spcPts val="1000"/>
              </a:spcAft>
            </a:pPr>
            <a:r>
              <a:rPr lang="en-US" dirty="0"/>
              <a:t>Second geological survey starting July 2017</a:t>
            </a:r>
          </a:p>
          <a:p>
            <a:pPr>
              <a:spcAft>
                <a:spcPts val="1000"/>
              </a:spcAft>
            </a:pPr>
            <a:r>
              <a:rPr lang="en-US" dirty="0"/>
              <a:t>Permit applications well progressed</a:t>
            </a:r>
          </a:p>
          <a:p>
            <a:pPr>
              <a:spcAft>
                <a:spcPts val="1000"/>
              </a:spcAft>
            </a:pPr>
            <a:r>
              <a:rPr lang="en-US" dirty="0"/>
              <a:t>Grid connection application submitted to ISO-NE</a:t>
            </a:r>
          </a:p>
          <a:p>
            <a:pPr>
              <a:spcAft>
                <a:spcPts val="1000"/>
              </a:spcAft>
            </a:pPr>
            <a:r>
              <a:rPr lang="en-US" dirty="0"/>
              <a:t>New Bedford Terminal Letter of Intent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pic>
        <p:nvPicPr>
          <p:cNvPr id="1028" name="Picture 4" descr="Fugro Synergy&quot; @ Singapor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b="15560"/>
          <a:stretch/>
        </p:blipFill>
        <p:spPr bwMode="auto">
          <a:xfrm>
            <a:off x="966984" y="2655737"/>
            <a:ext cx="4894110" cy="25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6984" y="639567"/>
            <a:ext cx="75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29374A"/>
                </a:solidFill>
              </a:rPr>
              <a:t>Development  of site well underway</a:t>
            </a:r>
            <a:endParaRPr lang="en-US" sz="2800" dirty="0">
              <a:solidFill>
                <a:srgbClr val="2937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9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21" y="537203"/>
            <a:ext cx="9863633" cy="71910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Connecting New England offshore wind: The Issues</a:t>
            </a:r>
            <a:br>
              <a:rPr lang="en-GB" sz="31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88176" y="1431958"/>
            <a:ext cx="10443997" cy="5043055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Lowest cost for ratepayers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Minimize environmental impacts 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Maintain or enhance system reliability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Minimize impacts for other offshore users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Stay within existing federal [and state] law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Support sustainable build-out of offshore wind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Allow projects underway to proceed on schedule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Schedule misalignment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Project-on-project risks</a:t>
            </a:r>
          </a:p>
          <a:p>
            <a:pPr>
              <a:spcAft>
                <a:spcPts val="1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837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504" y="684984"/>
            <a:ext cx="9863633" cy="71910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Each issue is complicated</a:t>
            </a:r>
            <a:br>
              <a:rPr lang="en-GB" sz="31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06286" y="1474171"/>
            <a:ext cx="10443997" cy="504305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E.g. “Minimize environmental impacts”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Fewest number of cables?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Fewest cable miles?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Offshore vs. near-shore?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Along coast vs. perpendicular to coast?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Size of cable relevant?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Cable landings? (number and where and how)</a:t>
            </a:r>
          </a:p>
          <a:p>
            <a:pPr lvl="1">
              <a:spcAft>
                <a:spcPts val="1000"/>
              </a:spcAft>
            </a:pPr>
            <a:r>
              <a:rPr lang="en-US" sz="2200" dirty="0"/>
              <a:t>Upland issues?</a:t>
            </a:r>
          </a:p>
          <a:p>
            <a:pPr lvl="1">
              <a:spcAft>
                <a:spcPts val="1000"/>
              </a:spcAft>
            </a:pPr>
            <a:endParaRPr lang="en-US" sz="2200" dirty="0"/>
          </a:p>
          <a:p>
            <a:pPr>
              <a:spcAft>
                <a:spcPts val="1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480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21" y="537203"/>
            <a:ext cx="9863633" cy="71910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Each issue relates to the other issues</a:t>
            </a:r>
            <a:br>
              <a:rPr lang="en-GB" sz="31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xmlns="" id="{6790BB2F-606A-4F4E-B676-170F8AC4A360}"/>
              </a:ext>
            </a:extLst>
          </p:cNvPr>
          <p:cNvSpPr/>
          <p:nvPr/>
        </p:nvSpPr>
        <p:spPr>
          <a:xfrm>
            <a:off x="6063371" y="1380040"/>
            <a:ext cx="722704" cy="3607595"/>
          </a:xfrm>
          <a:prstGeom prst="leftBrace">
            <a:avLst>
              <a:gd name="adj1" fmla="val 8333"/>
              <a:gd name="adj2" fmla="val 28143"/>
            </a:avLst>
          </a:prstGeom>
          <a:ln w="412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CEEC23E4-0783-4003-8DEF-60B29F6D90F2}"/>
              </a:ext>
            </a:extLst>
          </p:cNvPr>
          <p:cNvSpPr/>
          <p:nvPr/>
        </p:nvSpPr>
        <p:spPr>
          <a:xfrm rot="10800000">
            <a:off x="5506237" y="1380040"/>
            <a:ext cx="722704" cy="3607595"/>
          </a:xfrm>
          <a:prstGeom prst="leftBrace">
            <a:avLst>
              <a:gd name="adj1" fmla="val 8333"/>
              <a:gd name="adj2" fmla="val 47917"/>
            </a:avLst>
          </a:prstGeom>
          <a:ln w="412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607EB5-A7B5-494F-B693-9F471E5AC8DA}"/>
              </a:ext>
            </a:extLst>
          </p:cNvPr>
          <p:cNvSpPr txBox="1"/>
          <p:nvPr/>
        </p:nvSpPr>
        <p:spPr>
          <a:xfrm>
            <a:off x="5957698" y="2537506"/>
            <a:ext cx="31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?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8DD0CED2-4893-404F-B3FE-66A97A9C3B44}"/>
              </a:ext>
            </a:extLst>
          </p:cNvPr>
          <p:cNvSpPr txBox="1">
            <a:spLocks/>
          </p:cNvSpPr>
          <p:nvPr/>
        </p:nvSpPr>
        <p:spPr>
          <a:xfrm>
            <a:off x="658616" y="1492644"/>
            <a:ext cx="5354939" cy="504305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800" dirty="0"/>
              <a:t>Lowest cost for ratepayers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Minimize environmental impacts 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Maintain or enhance system reliability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Minimize impacts for other offshore users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Stay within existing federal [and state] law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Support sustainable build-out of offshore wind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Allow projects underway to proceed on schedule</a:t>
            </a:r>
          </a:p>
          <a:p>
            <a:pPr>
              <a:spcAft>
                <a:spcPts val="1000"/>
              </a:spcAft>
            </a:pPr>
            <a:endParaRPr lang="en-US" sz="24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A8E95F48-E757-4E10-B9E7-892F1051634F}"/>
              </a:ext>
            </a:extLst>
          </p:cNvPr>
          <p:cNvSpPr txBox="1">
            <a:spLocks/>
          </p:cNvSpPr>
          <p:nvPr/>
        </p:nvSpPr>
        <p:spPr>
          <a:xfrm>
            <a:off x="6843952" y="1492644"/>
            <a:ext cx="5354939" cy="504305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ABB95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rgbClr val="2937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800" dirty="0"/>
              <a:t>Lowest cost for ratepayers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Minimize environmental impacts 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Maintain or enhance system reliability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Minimize impacts for other offshore users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Stay within existing federal [and state] law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Support sustainable build-out of offshore wind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Allow projects underway to proceed on schedule</a:t>
            </a:r>
          </a:p>
          <a:p>
            <a:pPr>
              <a:spcAft>
                <a:spcPts val="1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994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and Content VW">
  <a:themeElements>
    <a:clrScheme name="Custom 2">
      <a:dk1>
        <a:srgbClr val="000000"/>
      </a:dk1>
      <a:lt1>
        <a:sysClr val="window" lastClr="FFFFFF"/>
      </a:lt1>
      <a:dk2>
        <a:srgbClr val="E5E8EB"/>
      </a:dk2>
      <a:lt2>
        <a:srgbClr val="0099CC"/>
      </a:lt2>
      <a:accent1>
        <a:srgbClr val="818E9F"/>
      </a:accent1>
      <a:accent2>
        <a:srgbClr val="1188B7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6555</TotalTime>
  <Words>773</Words>
  <Application>Microsoft Macintosh PowerPoint</Application>
  <PresentationFormat>Custom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1_Title and Content VW</vt:lpstr>
      <vt:lpstr>Custom Design</vt:lpstr>
      <vt:lpstr>Restructuring Roundtable   June 16, 2017</vt:lpstr>
      <vt:lpstr>Project Area</vt:lpstr>
      <vt:lpstr>50 / 50 partnership of two leading renewable energy companies </vt:lpstr>
      <vt:lpstr>PowerPoint Presentation</vt:lpstr>
      <vt:lpstr>PowerPoint Presentation</vt:lpstr>
      <vt:lpstr>Ready to bid: 2017   Ready to build: Early 2020’s  </vt:lpstr>
      <vt:lpstr>Connecting New England offshore wind: The Issues      </vt:lpstr>
      <vt:lpstr>Each issue is complicated      </vt:lpstr>
      <vt:lpstr>Each issue relates to the other issues      </vt:lpstr>
      <vt:lpstr>Lessons learned from Europe      </vt:lpstr>
      <vt:lpstr>Technology is improving      </vt:lpstr>
      <vt:lpstr>Technology improvements are real: Deployment on Beatrice       </vt:lpstr>
      <vt:lpstr>What do we know?  Where to from here?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Erich</dc:creator>
  <cp:lastModifiedBy>Jonathan Raab</cp:lastModifiedBy>
  <cp:revision>158</cp:revision>
  <dcterms:created xsi:type="dcterms:W3CDTF">2016-11-12T17:29:17Z</dcterms:created>
  <dcterms:modified xsi:type="dcterms:W3CDTF">2017-06-15T13:15:23Z</dcterms:modified>
</cp:coreProperties>
</file>